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4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img-40734shz1-176818957685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1" descr="/var/folders/1y/yzhkrds14j1gm67qjvlds8tm7vvy2b/T/icon-bg-cf3cie156-17681895775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levgzbap1-176818957766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00250"/>
            <a:ext cx="914400" cy="76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14400" y="2305050"/>
            <a:ext cx="307478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14400" y="3028950"/>
            <a:ext cx="704745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180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Premier DMC for CIS Countries &amp; Turkey</a:t>
            </a:r>
            <a:endParaRPr lang="en-US" sz="2700" dirty="0"/>
          </a:p>
        </p:txBody>
      </p:sp>
      <p:sp>
        <p:nvSpPr>
          <p:cNvPr id="8" name="Text 3"/>
          <p:cNvSpPr/>
          <p:nvPr/>
        </p:nvSpPr>
        <p:spPr>
          <a:xfrm>
            <a:off x="914400" y="3638550"/>
            <a:ext cx="6479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6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Pioneering Journeys. Unmatched Expertise. Shared Success.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914400" y="4362450"/>
            <a:ext cx="2846636" cy="495300"/>
          </a:xfrm>
          <a:prstGeom prst="roundRect">
            <a:avLst>
              <a:gd name="adj" fmla="val 15385"/>
            </a:avLst>
          </a:prstGeom>
          <a:solidFill>
            <a:srgbClr val="FFFFFF">
              <a:alpha val="2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1143000" y="4476750"/>
            <a:ext cx="26903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B2B &amp; Partner Presentation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914400" y="6134100"/>
            <a:ext cx="9721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July 2025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9145042" y="6172200"/>
            <a:ext cx="1766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www.dooktravels.com</a:t>
            </a:r>
            <a:endParaRPr lang="en-US" sz="1200" dirty="0"/>
          </a:p>
        </p:txBody>
      </p:sp>
      <p:pic>
        <p:nvPicPr>
          <p:cNvPr id="13" name="Image 3" descr="/var/folders/1y/yzhkrds14j1gm67qjvlds8tm7vvy2b/T/icon-icon-qza2g378s-176818957770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700" y="6200775"/>
            <a:ext cx="95250" cy="152400"/>
          </a:xfrm>
          <a:prstGeom prst="rect">
            <a:avLst/>
          </a:prstGeom>
        </p:spPr>
      </p:pic>
      <p:pic>
        <p:nvPicPr>
          <p:cNvPr id="14" name="Image 4" descr="/var/folders/1y/yzhkrds14j1gm67qjvlds8tm7vvy2b/T/icon-icon-0dafuspk9-176818957774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250" y="6200775"/>
            <a:ext cx="13335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nuc3qzqdg-176818960871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718512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Legacy of Trust &amp; Success in Numbers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2438400" y="1295400"/>
            <a:ext cx="7315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numbers don't just tell a story—they prove our commitment to delivering exceptional travel experiences and building lasting partnerships.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133600"/>
            <a:ext cx="2011561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7" name="Image 1" descr="/var/folders/1y/yzhkrds14j1gm67qjvlds8tm7vvy2b/T/icon-icon-uadt9r3y3-176818960877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68" y="2495550"/>
            <a:ext cx="428625" cy="3429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1820" y="2971800"/>
            <a:ext cx="220727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500,000+</a:t>
            </a:r>
            <a:endParaRPr lang="en-US" sz="3600" dirty="0"/>
          </a:p>
        </p:txBody>
      </p:sp>
      <p:sp>
        <p:nvSpPr>
          <p:cNvPr id="9" name="Text 5"/>
          <p:cNvSpPr/>
          <p:nvPr/>
        </p:nvSpPr>
        <p:spPr>
          <a:xfrm>
            <a:off x="907226" y="3505200"/>
            <a:ext cx="14161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Happy Travelers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49761" y="2133600"/>
            <a:ext cx="2011710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1" name="Image 2" descr="/var/folders/1y/yzhkrds14j1gm67qjvlds8tm7vvy2b/T/icon-icon-rq9z5n7i4-176818960882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29" y="2381250"/>
            <a:ext cx="428625" cy="3429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953494" y="2857500"/>
            <a:ext cx="180424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10,000+</a:t>
            </a:r>
            <a:endParaRPr lang="en-US" sz="3600" dirty="0"/>
          </a:p>
        </p:txBody>
      </p:sp>
      <p:sp>
        <p:nvSpPr>
          <p:cNvPr id="13" name="Text 8"/>
          <p:cNvSpPr/>
          <p:nvPr/>
        </p:nvSpPr>
        <p:spPr>
          <a:xfrm>
            <a:off x="3078361" y="3390900"/>
            <a:ext cx="15545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 Agent Partners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5090071" y="2133600"/>
            <a:ext cx="2011710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5" name="Image 3" descr="/var/folders/1y/yzhkrds14j1gm67qjvlds8tm7vvy2b/T/icon-icon-22ndjfdye-176818960887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264" y="2381250"/>
            <a:ext cx="257175" cy="3429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511701" y="2857500"/>
            <a:ext cx="1168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</a:t>
            </a:r>
            <a:endParaRPr lang="en-US" sz="3600" dirty="0"/>
          </a:p>
        </p:txBody>
      </p:sp>
      <p:sp>
        <p:nvSpPr>
          <p:cNvPr id="17" name="Text 11"/>
          <p:cNvSpPr/>
          <p:nvPr/>
        </p:nvSpPr>
        <p:spPr>
          <a:xfrm>
            <a:off x="5318671" y="3390900"/>
            <a:ext cx="15545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Corporate Clients Served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7330380" y="2133600"/>
            <a:ext cx="2011710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9" name="Image 4" descr="/var/folders/1y/yzhkrds14j1gm67qjvlds8tm7vvy2b/T/icon-icon-cf94vn7vq-176818960893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142" y="2381250"/>
            <a:ext cx="300038" cy="3429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772251" y="2857500"/>
            <a:ext cx="11278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250+</a:t>
            </a:r>
            <a:endParaRPr lang="en-US" sz="3600" dirty="0"/>
          </a:p>
        </p:txBody>
      </p:sp>
      <p:sp>
        <p:nvSpPr>
          <p:cNvPr id="21" name="Text 14"/>
          <p:cNvSpPr/>
          <p:nvPr/>
        </p:nvSpPr>
        <p:spPr>
          <a:xfrm>
            <a:off x="7558980" y="3390900"/>
            <a:ext cx="15545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Professionals</a:t>
            </a:r>
            <a:endParaRPr lang="en-US" sz="1200" dirty="0"/>
          </a:p>
        </p:txBody>
      </p:sp>
      <p:sp>
        <p:nvSpPr>
          <p:cNvPr id="22" name="Text 15"/>
          <p:cNvSpPr/>
          <p:nvPr/>
        </p:nvSpPr>
        <p:spPr>
          <a:xfrm>
            <a:off x="9570690" y="2133600"/>
            <a:ext cx="2011561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3" name="Image 5" descr="/var/folders/1y/yzhkrds14j1gm67qjvlds8tm7vvy2b/T/icon-icon-67jzvfsw1-176818960897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452" y="2381250"/>
            <a:ext cx="300038" cy="34290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10189964" y="2857500"/>
            <a:ext cx="7730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14+</a:t>
            </a:r>
            <a:endParaRPr lang="en-US" sz="3600" dirty="0"/>
          </a:p>
        </p:txBody>
      </p:sp>
      <p:sp>
        <p:nvSpPr>
          <p:cNvPr id="25" name="Text 17"/>
          <p:cNvSpPr/>
          <p:nvPr/>
        </p:nvSpPr>
        <p:spPr>
          <a:xfrm>
            <a:off x="9799290" y="3390900"/>
            <a:ext cx="15543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Years of Market Leadership</a:t>
            </a:r>
            <a:endParaRPr lang="en-US" sz="1200" dirty="0"/>
          </a:p>
        </p:txBody>
      </p:sp>
      <p:sp>
        <p:nvSpPr>
          <p:cNvPr id="26" name="Text 18"/>
          <p:cNvSpPr/>
          <p:nvPr/>
        </p:nvSpPr>
        <p:spPr>
          <a:xfrm>
            <a:off x="1828800" y="4381500"/>
            <a:ext cx="8534400" cy="1295400"/>
          </a:xfrm>
          <a:prstGeom prst="roundRect">
            <a:avLst>
              <a:gd name="adj" fmla="val 5882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Shape 19"/>
          <p:cNvSpPr/>
          <p:nvPr/>
        </p:nvSpPr>
        <p:spPr>
          <a:xfrm>
            <a:off x="1828800" y="4400550"/>
            <a:ext cx="8534400" cy="0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</p:sp>
      <p:sp>
        <p:nvSpPr>
          <p:cNvPr id="28" name="Text 20"/>
          <p:cNvSpPr/>
          <p:nvPr/>
        </p:nvSpPr>
        <p:spPr>
          <a:xfrm>
            <a:off x="2355949" y="4648200"/>
            <a:ext cx="777865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These numbers represent more than just statistics—they represent thousands of successful journeys, meaningful partnerships, and a legacy of trust built on years of expertise in the CIS region. </a:t>
            </a:r>
            <a:endParaRPr lang="en-US" sz="1500" dirty="0"/>
          </a:p>
        </p:txBody>
      </p:sp>
      <p:pic>
        <p:nvPicPr>
          <p:cNvPr id="29" name="Image 6" descr="/var/folders/1y/yzhkrds14j1gm67qjvlds8tm7vvy2b/T/icon-icon-mh00itumu-176818960909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3062" y="4686300"/>
            <a:ext cx="166688" cy="190500"/>
          </a:xfrm>
          <a:prstGeom prst="rect">
            <a:avLst/>
          </a:prstGeom>
        </p:spPr>
      </p:pic>
      <p:pic>
        <p:nvPicPr>
          <p:cNvPr id="30" name="Image 7" descr="/var/folders/1y/yzhkrds14j1gm67qjvlds8tm7vvy2b/T/icon-icon-bmpvtv0ej-176818960913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240" y="5219700"/>
            <a:ext cx="166688" cy="190500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11613356" y="6400800"/>
            <a:ext cx="480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10/12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71723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irzwqu60g-17681896118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442406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Let's Partner for Success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371600"/>
            <a:ext cx="109728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Succeed When Our Partners Succeed. Join forces with Dook Travels for mutual growth and unforgettable travel experiences.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371725"/>
            <a:ext cx="3454301" cy="3581400"/>
          </a:xfrm>
          <a:prstGeom prst="roundRect">
            <a:avLst>
              <a:gd name="adj" fmla="val 2206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09600" y="2390775"/>
            <a:ext cx="3454301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bg-icon-2ip4gzmzh-17681896119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50" y="2638425"/>
            <a:ext cx="762000" cy="762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63321" y="3629025"/>
            <a:ext cx="334685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 Agents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38200" y="4086225"/>
            <a:ext cx="299710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exclusive network to unlock the most comprehensive CIS &amp; Turkey product portfolio and drive your business growth.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838200" y="5229225"/>
            <a:ext cx="299710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Network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368701" y="2371725"/>
            <a:ext cx="3454450" cy="3581400"/>
          </a:xfrm>
          <a:prstGeom prst="roundRect">
            <a:avLst>
              <a:gd name="adj" fmla="val 2206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9"/>
          <p:cNvSpPr/>
          <p:nvPr/>
        </p:nvSpPr>
        <p:spPr>
          <a:xfrm>
            <a:off x="4368701" y="2390775"/>
            <a:ext cx="345445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4" name="Image 2" descr="/var/folders/1y/yzhkrds14j1gm67qjvlds8tm7vvy2b/T/icon-bg-icon-2e4ge6cq4-176818961198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51" y="2638425"/>
            <a:ext cx="762000" cy="762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453283" y="3629025"/>
            <a:ext cx="328528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Corporates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4597301" y="4086225"/>
            <a:ext cx="2997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 us to design your next unforgettable incentive trip, conference, or company offsite.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4597301" y="5000625"/>
            <a:ext cx="2997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Your Event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8127950" y="2371725"/>
            <a:ext cx="3454301" cy="3581400"/>
          </a:xfrm>
          <a:prstGeom prst="roundRect">
            <a:avLst>
              <a:gd name="adj" fmla="val 2206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8127950" y="2390775"/>
            <a:ext cx="3454301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20" name="Image 3" descr="/var/folders/1y/yzhkrds14j1gm67qjvlds8tm7vvy2b/T/icon-bg-icon-dtjmcp7mj-176818961204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1" y="2638425"/>
            <a:ext cx="762000" cy="7620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222819" y="3629025"/>
            <a:ext cx="326456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Travelers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8356550" y="4086225"/>
            <a:ext cx="29971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your next adventure with the confidence that you are traveling with the region's most trusted experts.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8356550" y="5000625"/>
            <a:ext cx="299710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Your Adventure</a:t>
            </a:r>
            <a:endParaRPr lang="en-US" sz="1200" dirty="0"/>
          </a:p>
        </p:txBody>
      </p:sp>
      <p:sp>
        <p:nvSpPr>
          <p:cNvPr id="24" name="Text 18"/>
          <p:cNvSpPr/>
          <p:nvPr/>
        </p:nvSpPr>
        <p:spPr>
          <a:xfrm>
            <a:off x="4013448" y="6334125"/>
            <a:ext cx="75689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partners@dooktravels.com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|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www.dooktravels.com</a:t>
            </a:r>
            <a:endParaRPr lang="en-US" sz="1200" dirty="0"/>
          </a:p>
        </p:txBody>
      </p:sp>
      <p:pic>
        <p:nvPicPr>
          <p:cNvPr id="25" name="Image 4" descr="/var/folders/1y/yzhkrds14j1gm67qjvlds8tm7vvy2b/T/icon-icon-bb40ppjwg-176818961216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848" y="6362700"/>
            <a:ext cx="152400" cy="152400"/>
          </a:xfrm>
          <a:prstGeom prst="rect">
            <a:avLst/>
          </a:prstGeom>
        </p:spPr>
      </p:pic>
      <p:pic>
        <p:nvPicPr>
          <p:cNvPr id="26" name="Image 5" descr="/var/folders/1y/yzhkrds14j1gm67qjvlds8tm7vvy2b/T/icon-icon-z16mv8hvl-176818961219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159" y="6362700"/>
            <a:ext cx="152400" cy="1524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11656219" y="6715125"/>
            <a:ext cx="480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11/12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7429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52eqwu8td-176818961509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337051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&amp; Connect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3716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interest in Dook Travels. We look forward to connecting with you and discussing how we can work together to create exceptional travel experiences.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209800"/>
            <a:ext cx="5334000" cy="1104900"/>
          </a:xfrm>
          <a:prstGeom prst="roundRect">
            <a:avLst>
              <a:gd name="adj" fmla="val 6897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3888" y="2209800"/>
            <a:ext cx="0" cy="110490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icon-p0uj72a6v-17681896151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438400"/>
            <a:ext cx="228600" cy="3048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09675" y="2457450"/>
            <a:ext cx="9712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209675" y="2819400"/>
            <a:ext cx="479850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www.dooktravels.com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9600" y="3543300"/>
            <a:ext cx="5334000" cy="1371600"/>
          </a:xfrm>
          <a:prstGeom prst="roundRect">
            <a:avLst>
              <a:gd name="adj" fmla="val 5556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623888" y="3543300"/>
            <a:ext cx="0" cy="137160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3" name="Image 2" descr="/var/folders/1y/yzhkrds14j1gm67qjvlds8tm7vvy2b/T/icon-icon-99vwteqvt-176818961519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771900"/>
            <a:ext cx="228600" cy="3048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09675" y="3790950"/>
            <a:ext cx="10362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Us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1476375" y="4152900"/>
            <a:ext cx="46653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Partnerships &amp; MICE: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partners@dooktravels.com</a:t>
            </a:r>
            <a:endParaRPr lang="en-US" sz="1200" dirty="0"/>
          </a:p>
        </p:txBody>
      </p:sp>
      <p:pic>
        <p:nvPicPr>
          <p:cNvPr id="16" name="Image 3" descr="/var/folders/1y/yzhkrds14j1gm67qjvlds8tm7vvy2b/T/icon-icon-r4j1uwucy-176818961530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4191000"/>
            <a:ext cx="190500" cy="1524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38275" y="4457700"/>
            <a:ext cx="47034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General Inquiries: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info@dooktravels.com</a:t>
            </a:r>
            <a:endParaRPr lang="en-US" sz="1200" dirty="0"/>
          </a:p>
        </p:txBody>
      </p:sp>
      <p:pic>
        <p:nvPicPr>
          <p:cNvPr id="18" name="Image 4" descr="/var/folders/1y/yzhkrds14j1gm67qjvlds8tm7vvy2b/T/icon-icon-v1jaluylv-176818961539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675" y="4495800"/>
            <a:ext cx="152400" cy="1524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09600" y="5143500"/>
            <a:ext cx="5334000" cy="1104900"/>
          </a:xfrm>
          <a:prstGeom prst="roundRect">
            <a:avLst>
              <a:gd name="adj" fmla="val 6897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3"/>
          <p:cNvSpPr/>
          <p:nvPr/>
        </p:nvSpPr>
        <p:spPr>
          <a:xfrm>
            <a:off x="623888" y="5143500"/>
            <a:ext cx="0" cy="110490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21" name="Image 5" descr="/var/folders/1y/yzhkrds14j1gm67qjvlds8tm7vvy2b/T/icon-icon-b4uy0gvtq-176818961544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75" y="5372100"/>
            <a:ext cx="228600" cy="3048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209675" y="5391150"/>
            <a:ext cx="75619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Phone</a:t>
            </a:r>
            <a:endParaRPr lang="en-US" sz="1500" dirty="0"/>
          </a:p>
        </p:txBody>
      </p:sp>
      <p:sp>
        <p:nvSpPr>
          <p:cNvPr id="23" name="Text 15"/>
          <p:cNvSpPr/>
          <p:nvPr/>
        </p:nvSpPr>
        <p:spPr>
          <a:xfrm>
            <a:off x="1209675" y="5753100"/>
            <a:ext cx="48409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[Your Primary Contact Number]</a:t>
            </a:r>
            <a:endParaRPr lang="en-US" sz="1350" dirty="0"/>
          </a:p>
        </p:txBody>
      </p:sp>
      <p:sp>
        <p:nvSpPr>
          <p:cNvPr id="24" name="Text 16"/>
          <p:cNvSpPr/>
          <p:nvPr/>
        </p:nvSpPr>
        <p:spPr>
          <a:xfrm>
            <a:off x="6248400" y="2209800"/>
            <a:ext cx="5334000" cy="1714500"/>
          </a:xfrm>
          <a:prstGeom prst="roundRect">
            <a:avLst>
              <a:gd name="adj" fmla="val 4444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17"/>
          <p:cNvSpPr/>
          <p:nvPr/>
        </p:nvSpPr>
        <p:spPr>
          <a:xfrm>
            <a:off x="6477000" y="2438400"/>
            <a:ext cx="51854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 Our Journey</a:t>
            </a:r>
            <a:endParaRPr lang="en-US" sz="1500" dirty="0"/>
          </a:p>
        </p:txBody>
      </p:sp>
      <p:pic>
        <p:nvPicPr>
          <p:cNvPr id="26" name="Image 6" descr="/var/folders/1y/yzhkrds14j1gm67qjvlds8tm7vvy2b/T/icon-icon-ha9srwv1i-176818961549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361" y="2876550"/>
            <a:ext cx="214313" cy="3429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6408420" y="3314700"/>
            <a:ext cx="8823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</a:t>
            </a:r>
            <a:endParaRPr lang="en-US" sz="1200" dirty="0"/>
          </a:p>
        </p:txBody>
      </p:sp>
      <p:pic>
        <p:nvPicPr>
          <p:cNvPr id="28" name="Image 7" descr="/var/folders/1y/yzhkrds14j1gm67qjvlds8tm7vvy2b/T/icon-icon-5960iuwmn-176818961554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2330" y="2876550"/>
            <a:ext cx="300038" cy="34290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7373630" y="3314700"/>
            <a:ext cx="9375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Instagram</a:t>
            </a:r>
            <a:endParaRPr lang="en-US" sz="1200" dirty="0"/>
          </a:p>
        </p:txBody>
      </p:sp>
      <p:sp>
        <p:nvSpPr>
          <p:cNvPr id="30" name="Text 20"/>
          <p:cNvSpPr/>
          <p:nvPr/>
        </p:nvSpPr>
        <p:spPr>
          <a:xfrm>
            <a:off x="6248400" y="4152900"/>
            <a:ext cx="5334000" cy="2286000"/>
          </a:xfrm>
          <a:prstGeom prst="roundRect">
            <a:avLst>
              <a:gd name="adj" fmla="val 3333"/>
            </a:avLst>
          </a:prstGeom>
          <a:solidFill>
            <a:srgbClr val="DC262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1"/>
          <p:cNvSpPr/>
          <p:nvPr/>
        </p:nvSpPr>
        <p:spPr>
          <a:xfrm>
            <a:off x="6477000" y="4381500"/>
            <a:ext cx="535514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to Partner with the Best?</a:t>
            </a:r>
            <a:endParaRPr lang="en-US" sz="1800" dirty="0"/>
          </a:p>
        </p:txBody>
      </p:sp>
      <p:sp>
        <p:nvSpPr>
          <p:cNvPr id="32" name="Text 22"/>
          <p:cNvSpPr/>
          <p:nvPr/>
        </p:nvSpPr>
        <p:spPr>
          <a:xfrm>
            <a:off x="6477000" y="4800600"/>
            <a:ext cx="487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exclusive network or request a quote for your next business travel program.</a:t>
            </a:r>
            <a:endParaRPr lang="en-US" sz="1200" dirty="0"/>
          </a:p>
        </p:txBody>
      </p:sp>
      <p:sp>
        <p:nvSpPr>
          <p:cNvPr id="33" name="Text 23"/>
          <p:cNvSpPr/>
          <p:nvPr/>
        </p:nvSpPr>
        <p:spPr>
          <a:xfrm>
            <a:off x="6686550" y="54102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Unparalleled expertise in CIS &amp; Turkey</a:t>
            </a:r>
            <a:endParaRPr lang="en-US" sz="1050" dirty="0"/>
          </a:p>
        </p:txBody>
      </p:sp>
      <p:pic>
        <p:nvPicPr>
          <p:cNvPr id="34" name="Image 8" descr="/var/folders/1y/yzhkrds14j1gm67qjvlds8tm7vvy2b/T/icon-icon-6r1fcfctz-176818961564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5438775"/>
            <a:ext cx="133350" cy="133350"/>
          </a:xfrm>
          <a:prstGeom prst="rect">
            <a:avLst/>
          </a:prstGeom>
        </p:spPr>
      </p:pic>
      <p:sp>
        <p:nvSpPr>
          <p:cNvPr id="35" name="Text 24"/>
          <p:cNvSpPr/>
          <p:nvPr/>
        </p:nvSpPr>
        <p:spPr>
          <a:xfrm>
            <a:off x="9124950" y="54102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First-mover advantage since 2010</a:t>
            </a:r>
            <a:endParaRPr lang="en-US" sz="1050" dirty="0"/>
          </a:p>
        </p:txBody>
      </p:sp>
      <p:pic>
        <p:nvPicPr>
          <p:cNvPr id="36" name="Image 9" descr="/var/folders/1y/yzhkrds14j1gm67qjvlds8tm7vvy2b/T/icon-icon-5z9pwzbyf-176818961574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5438775"/>
            <a:ext cx="133350" cy="133350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6686550" y="5905500"/>
            <a:ext cx="2228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Indian-centric solutions</a:t>
            </a:r>
            <a:endParaRPr lang="en-US" sz="1050" dirty="0"/>
          </a:p>
        </p:txBody>
      </p:sp>
      <p:pic>
        <p:nvPicPr>
          <p:cNvPr id="38" name="Image 10" descr="/var/folders/1y/yzhkrds14j1gm67qjvlds8tm7vvy2b/T/icon-icon-pexnisxo0-176818961583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5934075"/>
            <a:ext cx="133350" cy="133350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9124950" y="5905500"/>
            <a:ext cx="250788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on-ground infrastructure</a:t>
            </a:r>
            <a:endParaRPr lang="en-US" sz="1050" dirty="0"/>
          </a:p>
        </p:txBody>
      </p:sp>
      <p:pic>
        <p:nvPicPr>
          <p:cNvPr id="40" name="Image 11" descr="/var/folders/1y/yzhkrds14j1gm67qjvlds8tm7vvy2b/T/icon-icon-ns481y39w-176818961591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400" y="5934075"/>
            <a:ext cx="133350" cy="133350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11623179" y="6972300"/>
            <a:ext cx="480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12/12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lrh0kvqq0-17681895806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671839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About Dook Travels: The CIS Pioneers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95400"/>
            <a:ext cx="10972800" cy="928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didn't just enter the market—we created it. Since 2010, Dook Travels has been the trailblazer introducing CIS destinations like Uzbekistan and Russia to the Indian &amp; South Asian market. Our journey has been defined by innovation, trust, and a commitment to providing unparalleled travel experiences.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528888"/>
            <a:ext cx="3505200" cy="1638300"/>
          </a:xfrm>
          <a:prstGeom prst="roundRect">
            <a:avLst>
              <a:gd name="adj" fmla="val 4651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8650" y="2528888"/>
            <a:ext cx="0" cy="16383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icon-6ykj6q9kw-176818958065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776538"/>
            <a:ext cx="357188" cy="2857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47788" y="2776538"/>
            <a:ext cx="110543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Lakh+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76300" y="3252788"/>
            <a:ext cx="3009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Happy travelers have explored with us, experiencing the magic of the CIS region.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4343400" y="2528888"/>
            <a:ext cx="3505200" cy="1638300"/>
          </a:xfrm>
          <a:prstGeom prst="roundRect">
            <a:avLst>
              <a:gd name="adj" fmla="val 4651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4362450" y="2528888"/>
            <a:ext cx="0" cy="16383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3" name="Image 2" descr="/var/folders/1y/yzhkrds14j1gm67qjvlds8tm7vvy2b/T/icon-icon-2qgya5l4l-176818958070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776538"/>
            <a:ext cx="357188" cy="2857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081588" y="2776538"/>
            <a:ext cx="108221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10,000+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4610100" y="3252788"/>
            <a:ext cx="3009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 agents trust Dook Travels to deliver exceptional value and service.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8077200" y="2528888"/>
            <a:ext cx="3505200" cy="1638300"/>
          </a:xfrm>
          <a:prstGeom prst="roundRect">
            <a:avLst>
              <a:gd name="adj" fmla="val 4651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2"/>
          <p:cNvSpPr/>
          <p:nvPr/>
        </p:nvSpPr>
        <p:spPr>
          <a:xfrm>
            <a:off x="8096250" y="2528888"/>
            <a:ext cx="0" cy="16383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8" name="Image 3" descr="/var/folders/1y/yzhkrds14j1gm67qjvlds8tm7vvy2b/T/icon-icon-9zhqcxty5-176818958074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0" y="2776538"/>
            <a:ext cx="214313" cy="2857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672513" y="2776538"/>
            <a:ext cx="68716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8343900" y="3252788"/>
            <a:ext cx="3009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Corporate clients rely on us for their incentive tours and business travel needs.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609600" y="4471988"/>
            <a:ext cx="10972800" cy="1533525"/>
          </a:xfrm>
          <a:prstGeom prst="roundRect">
            <a:avLst>
              <a:gd name="adj" fmla="val 4969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16"/>
          <p:cNvSpPr/>
          <p:nvPr/>
        </p:nvSpPr>
        <p:spPr>
          <a:xfrm>
            <a:off x="609600" y="4491038"/>
            <a:ext cx="109728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1143000" y="4738688"/>
            <a:ext cx="1043711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Mission</a:t>
            </a:r>
            <a:endParaRPr lang="en-US" sz="1800" dirty="0"/>
          </a:p>
        </p:txBody>
      </p:sp>
      <p:pic>
        <p:nvPicPr>
          <p:cNvPr id="24" name="Image 4" descr="/var/folders/1y/yzhkrds14j1gm67qjvlds8tm7vvy2b/T/icon-icon-jhmi5qpux-17681895808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67263"/>
            <a:ext cx="228600" cy="2286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838200" y="5157788"/>
            <a:ext cx="105156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provide unparalleled value, seamless execution, and authentic travel experiences across our specialized destinations.</a:t>
            </a:r>
            <a:endParaRPr lang="en-US" sz="1500" dirty="0"/>
          </a:p>
        </p:txBody>
      </p:sp>
      <p:sp>
        <p:nvSpPr>
          <p:cNvPr id="26" name="Text 19"/>
          <p:cNvSpPr/>
          <p:nvPr/>
        </p:nvSpPr>
        <p:spPr>
          <a:xfrm>
            <a:off x="11678096" y="6400800"/>
            <a:ext cx="384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2/12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3teyipvdc-176818958370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648473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Journey of Innovation &amp; Growth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954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humble beginnings to becoming the undisputed leader in CIS &amp; Turkey tourism, Dook Travels has evolved through decades of innovation, expansion, and technological advancement.</a:t>
            </a:r>
            <a:endParaRPr lang="en-US" sz="1500" dirty="0"/>
          </a:p>
        </p:txBody>
      </p:sp>
      <p:pic>
        <p:nvPicPr>
          <p:cNvPr id="6" name="Image 1" descr="/var/folders/1y/yzhkrds14j1gm67qjvlds8tm7vvy2b/T/icon-bg-icon-paxjs0bhb-176818958376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71800"/>
            <a:ext cx="10972800" cy="38100"/>
          </a:xfrm>
          <a:prstGeom prst="rect">
            <a:avLst/>
          </a:prstGeom>
        </p:spPr>
      </p:pic>
      <p:pic>
        <p:nvPicPr>
          <p:cNvPr id="7" name="Image 2" descr="/var/folders/1y/yzhkrds14j1gm67qjvlds8tm7vvy2b/T/icon-bg-icon-j93fxxpj0-176818958381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90800"/>
            <a:ext cx="152400" cy="1524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0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4"/>
          <p:cNvSpPr/>
          <p:nvPr/>
        </p:nvSpPr>
        <p:spPr>
          <a:xfrm>
            <a:off x="7620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0" name="Image 3" descr="/var/folders/1y/yzhkrds14j1gm67qjvlds8tm7vvy2b/T/icon-icon-5v16vydo9-176818958387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3248025"/>
            <a:ext cx="342900" cy="34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94159" y="3762375"/>
            <a:ext cx="21740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2010-2011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890302" y="4105275"/>
            <a:ext cx="218179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Beginning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990600" y="4524375"/>
            <a:ext cx="1981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Pioneered group tours to Uzbekistan &amp; Russia, opening a new frontier for Indian travelers.</a:t>
            </a:r>
            <a:endParaRPr lang="en-US" sz="1200" dirty="0"/>
          </a:p>
        </p:txBody>
      </p:sp>
      <p:pic>
        <p:nvPicPr>
          <p:cNvPr id="14" name="Image 4" descr="/var/folders/1y/yzhkrds14j1gm67qjvlds8tm7vvy2b/T/icon-bg-icon-xrt51ooa2-176818958391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590800"/>
            <a:ext cx="152400" cy="1524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5052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9"/>
          <p:cNvSpPr/>
          <p:nvPr/>
        </p:nvSpPr>
        <p:spPr>
          <a:xfrm>
            <a:off x="35052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7" name="Image 5" descr="/var/folders/1y/yzhkrds14j1gm67qjvlds8tm7vvy2b/T/icon-icon-xa2mhydoj-176818958395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248025"/>
            <a:ext cx="342900" cy="3429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637359" y="3762375"/>
            <a:ext cx="21740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2012-2016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3610356" y="4105275"/>
            <a:ext cx="22280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Expansion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3733800" y="4524375"/>
            <a:ext cx="1981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Systematically expanded our footprint across the CIS, adding Kazakhstan, Georgia, Armenia, and Azerbaijan.</a:t>
            </a:r>
            <a:endParaRPr lang="en-US" sz="1200" dirty="0"/>
          </a:p>
        </p:txBody>
      </p:sp>
      <p:pic>
        <p:nvPicPr>
          <p:cNvPr id="21" name="Image 6" descr="/var/folders/1y/yzhkrds14j1gm67qjvlds8tm7vvy2b/T/icon-bg-icon-iugl1nkhg-176818958399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2590800"/>
            <a:ext cx="152400" cy="1524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2484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Shape 14"/>
          <p:cNvSpPr/>
          <p:nvPr/>
        </p:nvSpPr>
        <p:spPr>
          <a:xfrm>
            <a:off x="62484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24" name="Image 7" descr="/var/folders/1y/yzhkrds14j1gm67qjvlds8tm7vvy2b/T/icon-icon-zdc8e1wtd-176818958403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4719" y="3248025"/>
            <a:ext cx="385763" cy="3429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6380559" y="3762375"/>
            <a:ext cx="21740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2017-2020</a:t>
            </a:r>
            <a:endParaRPr lang="en-US" sz="1500" dirty="0"/>
          </a:p>
        </p:txBody>
      </p:sp>
      <p:sp>
        <p:nvSpPr>
          <p:cNvPr id="26" name="Text 16"/>
          <p:cNvSpPr/>
          <p:nvPr/>
        </p:nvSpPr>
        <p:spPr>
          <a:xfrm>
            <a:off x="6343912" y="4105275"/>
            <a:ext cx="23068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Diversification</a:t>
            </a:r>
            <a:endParaRPr lang="en-US" sz="1350" dirty="0"/>
          </a:p>
        </p:txBody>
      </p:sp>
      <p:sp>
        <p:nvSpPr>
          <p:cNvPr id="27" name="Text 17"/>
          <p:cNvSpPr/>
          <p:nvPr/>
        </p:nvSpPr>
        <p:spPr>
          <a:xfrm>
            <a:off x="6477000" y="4524375"/>
            <a:ext cx="1981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Strengthened our MICE &amp; Corporate travel division, becoming the go-to expert for large-scale incentive tours.</a:t>
            </a:r>
            <a:endParaRPr lang="en-US" sz="1200" dirty="0"/>
          </a:p>
        </p:txBody>
      </p:sp>
      <p:pic>
        <p:nvPicPr>
          <p:cNvPr id="28" name="Image 8" descr="/var/folders/1y/yzhkrds14j1gm67qjvlds8tm7vvy2b/T/icon-bg-icon-ocaj9j6wu-176818958408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4600" y="2590800"/>
            <a:ext cx="152400" cy="152400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89916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Shape 19"/>
          <p:cNvSpPr/>
          <p:nvPr/>
        </p:nvSpPr>
        <p:spPr>
          <a:xfrm>
            <a:off x="89916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31" name="Image 9" descr="/var/folders/1y/yzhkrds14j1gm67qjvlds8tm7vvy2b/T/icon-icon-44z80wt71-176818958414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9350" y="3248025"/>
            <a:ext cx="342900" cy="342900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9108758" y="3762375"/>
            <a:ext cx="22040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2023 &amp; Beyond</a:t>
            </a:r>
            <a:endParaRPr lang="en-US" sz="1500" dirty="0"/>
          </a:p>
        </p:txBody>
      </p:sp>
      <p:sp>
        <p:nvSpPr>
          <p:cNvPr id="33" name="Text 21"/>
          <p:cNvSpPr/>
          <p:nvPr/>
        </p:nvSpPr>
        <p:spPr>
          <a:xfrm>
            <a:off x="9073610" y="4105275"/>
            <a:ext cx="22743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&amp; New Horizons</a:t>
            </a:r>
            <a:endParaRPr lang="en-US" sz="1350" dirty="0"/>
          </a:p>
        </p:txBody>
      </p:sp>
      <p:sp>
        <p:nvSpPr>
          <p:cNvPr id="34" name="Text 22"/>
          <p:cNvSpPr/>
          <p:nvPr/>
        </p:nvSpPr>
        <p:spPr>
          <a:xfrm>
            <a:off x="9220200" y="4524375"/>
            <a:ext cx="19812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Launched our state-of-the-art B2B booking portal and expanded our portfolio to include Turkey and key Eastern European destinations.</a:t>
            </a:r>
            <a:endParaRPr lang="en-US" sz="1200" dirty="0"/>
          </a:p>
        </p:txBody>
      </p:sp>
      <p:sp>
        <p:nvSpPr>
          <p:cNvPr id="35" name="Text 23"/>
          <p:cNvSpPr/>
          <p:nvPr/>
        </p:nvSpPr>
        <p:spPr>
          <a:xfrm>
            <a:off x="11680180" y="6400800"/>
            <a:ext cx="384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3/12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dj2ym1s7w-176818958699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64552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Dook Advantage: Why We Lead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95400"/>
            <a:ext cx="109728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 establishes its market leadership through four key pillars that deliver superior value and exceptional service to our partners and clients.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219325"/>
            <a:ext cx="5334000" cy="1476375"/>
          </a:xfrm>
          <a:prstGeom prst="roundRect">
            <a:avLst>
              <a:gd name="adj" fmla="val 5161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09600" y="2233613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bg-icon-5yozmo1cl-176818958703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6500"/>
            <a:ext cx="590550" cy="6477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81150" y="2476500"/>
            <a:ext cx="45453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Pioneering Expertise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581150" y="2857500"/>
            <a:ext cx="4133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14+ years of specialized, on-the-ground experience in a region others are just discovering.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248400" y="2219325"/>
            <a:ext cx="5334000" cy="1476375"/>
          </a:xfrm>
          <a:prstGeom prst="roundRect">
            <a:avLst>
              <a:gd name="adj" fmla="val 5161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6248400" y="2233613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3" name="Image 2" descr="/var/folders/1y/yzhkrds14j1gm67qjvlds8tm7vvy2b/T/icon-bg-icon-jkk7tu5gj-176818958708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476500"/>
            <a:ext cx="519113" cy="6477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148513" y="2476500"/>
            <a:ext cx="468363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On-Ground Infrastructure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7148513" y="2857500"/>
            <a:ext cx="42052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Fully-owned offices, transport fleets, and even our own Indian restaurants in key destinations.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609600" y="4000500"/>
            <a:ext cx="5334000" cy="1704975"/>
          </a:xfrm>
          <a:prstGeom prst="roundRect">
            <a:avLst>
              <a:gd name="adj" fmla="val 4469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2"/>
          <p:cNvSpPr/>
          <p:nvPr/>
        </p:nvSpPr>
        <p:spPr>
          <a:xfrm>
            <a:off x="609600" y="4014788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8" name="Image 3" descr="/var/folders/1y/yzhkrds14j1gm67qjvlds8tm7vvy2b/T/icon-bg-icon-16kik2uxa-176818958714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57675"/>
            <a:ext cx="519113" cy="6477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509713" y="4257675"/>
            <a:ext cx="4575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Indian-Centric Solutions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1509713" y="4638675"/>
            <a:ext cx="42052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understanding of the needs of the Indian traveler—from cuisine to comfort—and deliver solutions no one else can.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6248400" y="4000500"/>
            <a:ext cx="5334000" cy="1704975"/>
          </a:xfrm>
          <a:prstGeom prst="roundRect">
            <a:avLst>
              <a:gd name="adj" fmla="val 4469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16"/>
          <p:cNvSpPr/>
          <p:nvPr/>
        </p:nvSpPr>
        <p:spPr>
          <a:xfrm>
            <a:off x="6248400" y="4014788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23" name="Image 4" descr="/var/folders/1y/yzhkrds14j1gm67qjvlds8tm7vvy2b/T/icon-bg-icon-son1w9xr0-176818958720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4257675"/>
            <a:ext cx="590550" cy="6477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219950" y="4257675"/>
            <a:ext cx="456590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Service Ecosystem</a:t>
            </a:r>
            <a:endParaRPr lang="en-US" sz="1800" dirty="0"/>
          </a:p>
        </p:txBody>
      </p:sp>
      <p:sp>
        <p:nvSpPr>
          <p:cNvPr id="25" name="Text 18"/>
          <p:cNvSpPr/>
          <p:nvPr/>
        </p:nvSpPr>
        <p:spPr>
          <a:xfrm>
            <a:off x="7219950" y="4638675"/>
            <a:ext cx="4133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single, reliable partner for everything: FIT, Group Tours, MICE, Visas, and more.</a:t>
            </a:r>
            <a:endParaRPr lang="en-US" sz="1200" dirty="0"/>
          </a:p>
        </p:txBody>
      </p:sp>
      <p:sp>
        <p:nvSpPr>
          <p:cNvPr id="26" name="Text 19"/>
          <p:cNvSpPr/>
          <p:nvPr/>
        </p:nvSpPr>
        <p:spPr>
          <a:xfrm>
            <a:off x="11661279" y="6400800"/>
            <a:ext cx="384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4/12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81248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oklg37uc7-176818959012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738738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Unmatched Expertise in the CIS &amp; Turkey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95400"/>
            <a:ext cx="109728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Destination mastery is in our DNA. For over a decade, we've been pioneering journeys across the CIS and Turkey, developing specialized knowledge and innovative approaches that set us apart.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219325"/>
            <a:ext cx="5372100" cy="1714500"/>
          </a:xfrm>
          <a:prstGeom prst="roundRect">
            <a:avLst>
              <a:gd name="adj" fmla="val 444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8650" y="2219325"/>
            <a:ext cx="0" cy="17145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icon-6pllrbjfz-17681895901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171450" cy="2286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23950" y="2409825"/>
            <a:ext cx="268475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Innovation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38200" y="2828925"/>
            <a:ext cx="4953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constantly "invent" new travel circuits and experiences, moving beyond standard itineraries to offer authentic, memorable journeys that showcase the unique aspects of each destination.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09600" y="4124325"/>
            <a:ext cx="5372100" cy="1714500"/>
          </a:xfrm>
          <a:prstGeom prst="roundRect">
            <a:avLst>
              <a:gd name="adj" fmla="val 444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628650" y="4124325"/>
            <a:ext cx="0" cy="17145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3" name="Image 2" descr="/var/folders/1y/yzhkrds14j1gm67qjvlds8tm7vvy2b/T/icon-icon-jcc224px5-176818959022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3400"/>
            <a:ext cx="228600" cy="2286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81100" y="4314825"/>
            <a:ext cx="259069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Logistical Prowess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838200" y="4733925"/>
            <a:ext cx="4953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specialize in complex, multi-country tours, ensuring a seamless and hassle-free experience for groups and FITs alike. Our expertise lies in coordinating elaborate itineraries across borders with precision.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609600" y="6029325"/>
            <a:ext cx="5372100" cy="1485900"/>
          </a:xfrm>
          <a:prstGeom prst="roundRect">
            <a:avLst>
              <a:gd name="adj" fmla="val 5128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2"/>
          <p:cNvSpPr/>
          <p:nvPr/>
        </p:nvSpPr>
        <p:spPr>
          <a:xfrm>
            <a:off x="628650" y="6029325"/>
            <a:ext cx="0" cy="14859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8" name="Image 3" descr="/var/folders/1y/yzhkrds14j1gm67qjvlds8tm7vvy2b/T/icon-icon-qz1qffyh1-176818959028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248400"/>
            <a:ext cx="257175" cy="2286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209675" y="6219825"/>
            <a:ext cx="31698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Local Knowledge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838200" y="6638925"/>
            <a:ext cx="4953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teams possess intimate knowledge of the culture, logistics, and hidden gems of every destination we operate in. This allows us to provide authentic experiences that others miss.</a:t>
            </a:r>
            <a:endParaRPr lang="en-US" sz="1200" dirty="0"/>
          </a:p>
        </p:txBody>
      </p:sp>
      <p:pic>
        <p:nvPicPr>
          <p:cNvPr id="21" name="Image 4" descr="/var/folders/1y/yzhkrds14j1gm67qjvlds8tm7vvy2b/T/icon-img-ddfbe8nx2-176818959034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581102"/>
            <a:ext cx="5372100" cy="222929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10300" y="5810399"/>
            <a:ext cx="5372100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16"/>
          <p:cNvSpPr/>
          <p:nvPr/>
        </p:nvSpPr>
        <p:spPr>
          <a:xfrm>
            <a:off x="6013399" y="5886599"/>
            <a:ext cx="576590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Registan Square, Samarkand - One of our many mastered destinations</a:t>
            </a:r>
            <a:endParaRPr lang="en-US" sz="1050" dirty="0"/>
          </a:p>
        </p:txBody>
      </p:sp>
      <p:sp>
        <p:nvSpPr>
          <p:cNvPr id="24" name="Text 17"/>
          <p:cNvSpPr/>
          <p:nvPr/>
        </p:nvSpPr>
        <p:spPr>
          <a:xfrm>
            <a:off x="11680031" y="7667625"/>
            <a:ext cx="384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5/12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i95qcj36q-17681895933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1017017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On-Ground Infrastructure: Your Assurance of Quality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19200"/>
            <a:ext cx="109728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We're not just present—we're invested. Dook Travels has established robust on-the-ground infrastructure to ensure seamless execution of every travel program in the CIS region.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143125"/>
            <a:ext cx="3505200" cy="2819400"/>
          </a:xfrm>
          <a:prstGeom prst="roundRect">
            <a:avLst>
              <a:gd name="adj" fmla="val 270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8650" y="2143125"/>
            <a:ext cx="0" cy="28194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bg-icon-medpcf60t-176818959336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371725"/>
            <a:ext cx="514350" cy="6477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04950" y="2543175"/>
            <a:ext cx="25155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Physical Presence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76300" y="3171825"/>
            <a:ext cx="3009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Fully-staffed offices in 9+ countries across the CIS region, including:</a:t>
            </a:r>
            <a:endParaRPr lang="en-US" sz="1200" dirty="0"/>
          </a:p>
        </p:txBody>
      </p:sp>
      <p:pic>
        <p:nvPicPr>
          <p:cNvPr id="11" name="Image 2" descr="/var/folders/1y/yzhkrds14j1gm67qjvlds8tm7vvy2b/T/icon-styled-span-4ligl0141-176818959340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781425"/>
            <a:ext cx="993428" cy="2857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45820" y="3781425"/>
            <a:ext cx="10543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Uzbekistan</a:t>
            </a:r>
            <a:endParaRPr lang="en-US" sz="1050" dirty="0"/>
          </a:p>
        </p:txBody>
      </p:sp>
      <p:pic>
        <p:nvPicPr>
          <p:cNvPr id="13" name="Image 3" descr="/var/folders/1y/yzhkrds14j1gm67qjvlds8tm7vvy2b/T/icon-styled-span-ggwb0hfsq-176818959344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928" y="3781425"/>
            <a:ext cx="1021407" cy="2857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15448" y="3781425"/>
            <a:ext cx="108236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Kazakhstan</a:t>
            </a:r>
            <a:endParaRPr lang="en-US" sz="1050" dirty="0"/>
          </a:p>
        </p:txBody>
      </p:sp>
      <p:pic>
        <p:nvPicPr>
          <p:cNvPr id="15" name="Image 4" descr="/var/folders/1y/yzhkrds14j1gm67qjvlds8tm7vvy2b/T/icon-styled-span-xig4n9du9-176818959349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535" y="3781425"/>
            <a:ext cx="772716" cy="285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991029" y="3781425"/>
            <a:ext cx="87772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Georgia</a:t>
            </a:r>
            <a:endParaRPr lang="en-US" sz="1050" dirty="0"/>
          </a:p>
        </p:txBody>
      </p:sp>
      <p:pic>
        <p:nvPicPr>
          <p:cNvPr id="17" name="Image 5" descr="/var/folders/1y/yzhkrds14j1gm67qjvlds8tm7vvy2b/T/icon-styled-span-joltswpfo-176818959353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4143375"/>
            <a:ext cx="953393" cy="2857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845820" y="4143375"/>
            <a:ext cx="10143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Azerbaijan</a:t>
            </a:r>
            <a:endParaRPr lang="en-US" sz="1050" dirty="0"/>
          </a:p>
        </p:txBody>
      </p:sp>
      <p:pic>
        <p:nvPicPr>
          <p:cNvPr id="19" name="Image 6" descr="/var/folders/1y/yzhkrds14j1gm67qjvlds8tm7vvy2b/T/icon-styled-span-28pi21jw3-176818959357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893" y="4143375"/>
            <a:ext cx="591145" cy="28575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875889" y="4143375"/>
            <a:ext cx="6511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</a:t>
            </a:r>
            <a:endParaRPr lang="en-US" sz="1050" dirty="0"/>
          </a:p>
        </p:txBody>
      </p:sp>
      <p:sp>
        <p:nvSpPr>
          <p:cNvPr id="21" name="Text 12"/>
          <p:cNvSpPr/>
          <p:nvPr/>
        </p:nvSpPr>
        <p:spPr>
          <a:xfrm>
            <a:off x="876300" y="4505325"/>
            <a:ext cx="3375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real-time, on-the-ground support.</a:t>
            </a:r>
            <a:endParaRPr lang="en-US" sz="1200" dirty="0"/>
          </a:p>
        </p:txBody>
      </p:sp>
      <p:sp>
        <p:nvSpPr>
          <p:cNvPr id="22" name="Text 13"/>
          <p:cNvSpPr/>
          <p:nvPr/>
        </p:nvSpPr>
        <p:spPr>
          <a:xfrm>
            <a:off x="4343400" y="2143125"/>
            <a:ext cx="3505200" cy="2819400"/>
          </a:xfrm>
          <a:prstGeom prst="roundRect">
            <a:avLst>
              <a:gd name="adj" fmla="val 270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Shape 14"/>
          <p:cNvSpPr/>
          <p:nvPr/>
        </p:nvSpPr>
        <p:spPr>
          <a:xfrm>
            <a:off x="4362450" y="2143125"/>
            <a:ext cx="0" cy="28194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24" name="Image 7" descr="/var/folders/1y/yzhkrds14j1gm67qjvlds8tm7vvy2b/T/icon-bg-icon-q6mai2g9s-176818959361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0100" y="2371725"/>
            <a:ext cx="542925" cy="6477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267325" y="2543175"/>
            <a:ext cx="263103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 Restaurants</a:t>
            </a:r>
            <a:endParaRPr lang="en-US" sz="1800" dirty="0"/>
          </a:p>
        </p:txBody>
      </p:sp>
      <p:sp>
        <p:nvSpPr>
          <p:cNvPr id="26" name="Text 16"/>
          <p:cNvSpPr/>
          <p:nvPr/>
        </p:nvSpPr>
        <p:spPr>
          <a:xfrm>
            <a:off x="4610100" y="3171825"/>
            <a:ext cx="30099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one of the only DMCs to operate our </a:t>
            </a:r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own chain of Indian restaurants</a:t>
            </a:r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key CIS locations, solving the number one concern for Indian travelers.</a:t>
            </a:r>
            <a:endParaRPr lang="en-US" sz="1200" dirty="0"/>
          </a:p>
        </p:txBody>
      </p:sp>
      <p:pic>
        <p:nvPicPr>
          <p:cNvPr id="27" name="Image 8" descr="/var/folders/1y/yzhkrds14j1gm67qjvlds8tm7vvy2b/T/icon-icon-vipxx4wxo-176818959365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100" y="4505325"/>
            <a:ext cx="152400" cy="1524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4838700" y="4467225"/>
            <a:ext cx="24443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taste of home, guaranteed</a:t>
            </a:r>
            <a:endParaRPr lang="en-US" sz="1200" dirty="0"/>
          </a:p>
        </p:txBody>
      </p:sp>
      <p:sp>
        <p:nvSpPr>
          <p:cNvPr id="29" name="Text 18"/>
          <p:cNvSpPr/>
          <p:nvPr/>
        </p:nvSpPr>
        <p:spPr>
          <a:xfrm>
            <a:off x="8077200" y="2143125"/>
            <a:ext cx="3505200" cy="2819400"/>
          </a:xfrm>
          <a:prstGeom prst="roundRect">
            <a:avLst>
              <a:gd name="adj" fmla="val 270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Shape 19"/>
          <p:cNvSpPr/>
          <p:nvPr/>
        </p:nvSpPr>
        <p:spPr>
          <a:xfrm>
            <a:off x="8096250" y="2143125"/>
            <a:ext cx="0" cy="28194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31" name="Image 9" descr="/var/folders/1y/yzhkrds14j1gm67qjvlds8tm7vvy2b/T/icon-bg-icon-2tlm68he3-176818959369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0" y="2371725"/>
            <a:ext cx="628650" cy="647700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9086850" y="2390775"/>
            <a:ext cx="22669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 Relationships</a:t>
            </a:r>
            <a:endParaRPr lang="en-US" sz="1800" dirty="0"/>
          </a:p>
        </p:txBody>
      </p:sp>
      <p:sp>
        <p:nvSpPr>
          <p:cNvPr id="33" name="Text 21"/>
          <p:cNvSpPr/>
          <p:nvPr/>
        </p:nvSpPr>
        <p:spPr>
          <a:xfrm>
            <a:off x="8343900" y="3171825"/>
            <a:ext cx="3009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Long-standing, exclusive relationships with the best hotels and transport providers, ensuring:</a:t>
            </a:r>
            <a:endParaRPr lang="en-US" sz="1200" dirty="0"/>
          </a:p>
        </p:txBody>
      </p:sp>
      <p:pic>
        <p:nvPicPr>
          <p:cNvPr id="34" name="Image 10" descr="/var/folders/1y/yzhkrds14j1gm67qjvlds8tm7vvy2b/T/icon-icon-orqcbmb11-176818959374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3900" y="4048125"/>
            <a:ext cx="152400" cy="152400"/>
          </a:xfrm>
          <a:prstGeom prst="rect">
            <a:avLst/>
          </a:prstGeom>
        </p:spPr>
      </p:pic>
      <p:sp>
        <p:nvSpPr>
          <p:cNvPr id="35" name="Text 22"/>
          <p:cNvSpPr/>
          <p:nvPr/>
        </p:nvSpPr>
        <p:spPr>
          <a:xfrm>
            <a:off x="8572500" y="4010025"/>
            <a:ext cx="14813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 service</a:t>
            </a:r>
            <a:endParaRPr lang="en-US" sz="1200" dirty="0"/>
          </a:p>
        </p:txBody>
      </p:sp>
      <p:pic>
        <p:nvPicPr>
          <p:cNvPr id="36" name="Image 11" descr="/var/folders/1y/yzhkrds14j1gm67qjvlds8tm7vvy2b/T/icon-icon-3vnlad262-176818959377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3900" y="4352925"/>
            <a:ext cx="152400" cy="152400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8572500" y="4314825"/>
            <a:ext cx="30312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rates for our partners</a:t>
            </a:r>
            <a:endParaRPr lang="en-US" sz="1200" dirty="0"/>
          </a:p>
        </p:txBody>
      </p:sp>
      <p:sp>
        <p:nvSpPr>
          <p:cNvPr id="38" name="Text 24"/>
          <p:cNvSpPr/>
          <p:nvPr/>
        </p:nvSpPr>
        <p:spPr>
          <a:xfrm>
            <a:off x="609600" y="5267325"/>
            <a:ext cx="10972800" cy="952500"/>
          </a:xfrm>
          <a:prstGeom prst="roundRect">
            <a:avLst>
              <a:gd name="adj" fmla="val 8000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9" name="Shape 25"/>
          <p:cNvSpPr/>
          <p:nvPr/>
        </p:nvSpPr>
        <p:spPr>
          <a:xfrm>
            <a:off x="609600" y="5286375"/>
            <a:ext cx="10972800" cy="0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</p:sp>
      <p:pic>
        <p:nvPicPr>
          <p:cNvPr id="40" name="Image 12" descr="/var/folders/1y/yzhkrds14j1gm67qjvlds8tm7vvy2b/T/icon-icon-g3q4rruvo-176818959382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" y="5610225"/>
            <a:ext cx="285750" cy="285750"/>
          </a:xfrm>
          <a:prstGeom prst="rect">
            <a:avLst/>
          </a:prstGeom>
        </p:spPr>
      </p:pic>
      <p:sp>
        <p:nvSpPr>
          <p:cNvPr id="41" name="Text 26"/>
          <p:cNvSpPr/>
          <p:nvPr/>
        </p:nvSpPr>
        <p:spPr>
          <a:xfrm>
            <a:off x="1200150" y="5495925"/>
            <a:ext cx="10191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assurance of quality: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Dook Travels' robust infrastructure provides a level of support and service that other DMCs simply cannot match.</a:t>
            </a:r>
            <a:endParaRPr lang="en-US" sz="1500" dirty="0"/>
          </a:p>
        </p:txBody>
      </p:sp>
      <p:sp>
        <p:nvSpPr>
          <p:cNvPr id="42" name="Text 27"/>
          <p:cNvSpPr/>
          <p:nvPr/>
        </p:nvSpPr>
        <p:spPr>
          <a:xfrm>
            <a:off x="11671846" y="6400800"/>
            <a:ext cx="384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6/12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yrxzb265u-176818959667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849808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Solutions for Every Travel Need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19200"/>
            <a:ext cx="114580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one-stop solution for all travel requirements, tailored to each segment's unique needs.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1714500"/>
            <a:ext cx="3505200" cy="3657600"/>
          </a:xfrm>
          <a:prstGeom prst="roundRect">
            <a:avLst>
              <a:gd name="adj" fmla="val 217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09600" y="1733550"/>
            <a:ext cx="35052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icon-3w2tfoahs-176818959673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0250"/>
            <a:ext cx="357188" cy="2857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09688" y="2000250"/>
            <a:ext cx="244064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 Agents</a:t>
            </a:r>
            <a:endParaRPr lang="en-US" sz="1800" dirty="0"/>
          </a:p>
        </p:txBody>
      </p:sp>
      <p:pic>
        <p:nvPicPr>
          <p:cNvPr id="10" name="Image 2" descr="/var/folders/1y/yzhkrds14j1gm67qjvlds8tm7vvy2b/T/icon-icon-wtb0ybnma-176818959677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14600"/>
            <a:ext cx="152400" cy="1524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6800" y="2476500"/>
            <a:ext cx="32048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Largest portfolio of fixed departures</a:t>
            </a:r>
            <a:endParaRPr lang="en-US" sz="1200" dirty="0"/>
          </a:p>
        </p:txBody>
      </p:sp>
      <p:pic>
        <p:nvPicPr>
          <p:cNvPr id="12" name="Image 3" descr="/var/folders/1y/yzhkrds14j1gm67qjvlds8tm7vvy2b/T/icon-icon-aey1ev7vw-176818959681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57500"/>
            <a:ext cx="152400" cy="1524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66800" y="2819400"/>
            <a:ext cx="16153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FITs</a:t>
            </a:r>
            <a:endParaRPr lang="en-US" sz="1200" dirty="0"/>
          </a:p>
        </p:txBody>
      </p:sp>
      <p:pic>
        <p:nvPicPr>
          <p:cNvPr id="14" name="Image 4" descr="/var/folders/1y/yzhkrds14j1gm67qjvlds8tm7vvy2b/T/icon-icon-pdgugke26-176818959686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00400"/>
            <a:ext cx="152400" cy="1524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66800" y="3162300"/>
            <a:ext cx="18722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confirmations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838200" y="3543300"/>
            <a:ext cx="3048000" cy="6096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0"/>
          <p:cNvSpPr/>
          <p:nvPr/>
        </p:nvSpPr>
        <p:spPr>
          <a:xfrm>
            <a:off x="857250" y="3543300"/>
            <a:ext cx="0" cy="609600"/>
          </a:xfrm>
          <a:prstGeom prst="line">
            <a:avLst/>
          </a:prstGeom>
          <a:noFill/>
          <a:ln w="38100">
            <a:solidFill>
              <a:srgbClr val="60A5FA"/>
            </a:solidFill>
            <a:prstDash val="solid"/>
          </a:ln>
        </p:spPr>
      </p:sp>
      <p:sp>
        <p:nvSpPr>
          <p:cNvPr id="18" name="Text 11"/>
          <p:cNvSpPr/>
          <p:nvPr/>
        </p:nvSpPr>
        <p:spPr>
          <a:xfrm>
            <a:off x="1128713" y="3657600"/>
            <a:ext cx="264318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Streamline operations with our powerful B2B booking portal</a:t>
            </a:r>
            <a:endParaRPr lang="en-US" sz="1050" dirty="0"/>
          </a:p>
        </p:txBody>
      </p:sp>
      <p:pic>
        <p:nvPicPr>
          <p:cNvPr id="19" name="Image 5" descr="/var/folders/1y/yzhkrds14j1gm67qjvlds8tm7vvy2b/T/icon-icon-0uyv27rbm-176818959696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686175"/>
            <a:ext cx="100013" cy="13335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343400" y="1714500"/>
            <a:ext cx="3505200" cy="3657600"/>
          </a:xfrm>
          <a:prstGeom prst="roundRect">
            <a:avLst>
              <a:gd name="adj" fmla="val 217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3"/>
          <p:cNvSpPr/>
          <p:nvPr/>
        </p:nvSpPr>
        <p:spPr>
          <a:xfrm>
            <a:off x="4343400" y="1733550"/>
            <a:ext cx="35052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22" name="Image 6" descr="/var/folders/1y/yzhkrds14j1gm67qjvlds8tm7vvy2b/T/icon-icon-gqh107yax-176818959701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00250"/>
            <a:ext cx="214313" cy="28575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00613" y="2000250"/>
            <a:ext cx="205239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Corporates</a:t>
            </a:r>
            <a:endParaRPr lang="en-US" sz="1800" dirty="0"/>
          </a:p>
        </p:txBody>
      </p:sp>
      <p:pic>
        <p:nvPicPr>
          <p:cNvPr id="24" name="Image 7" descr="/var/folders/1y/yzhkrds14j1gm67qjvlds8tm7vvy2b/T/icon-img-u6s8pqcww-176818959706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476500"/>
            <a:ext cx="3048000" cy="1219200"/>
          </a:xfrm>
          <a:prstGeom prst="rect">
            <a:avLst/>
          </a:prstGeom>
        </p:spPr>
      </p:pic>
      <p:pic>
        <p:nvPicPr>
          <p:cNvPr id="25" name="Image 8" descr="/var/folders/1y/yzhkrds14j1gm67qjvlds8tm7vvy2b/T/icon-icon-lm0waz4rl-17681895971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848100"/>
            <a:ext cx="152400" cy="152400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4800600" y="3810000"/>
            <a:ext cx="31203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Proven expertise in incentive tours</a:t>
            </a:r>
            <a:endParaRPr lang="en-US" sz="1200" dirty="0"/>
          </a:p>
        </p:txBody>
      </p:sp>
      <p:pic>
        <p:nvPicPr>
          <p:cNvPr id="27" name="Image 9" descr="/var/folders/1y/yzhkrds14j1gm67qjvlds8tm7vvy2b/T/icon-icon-j5kpxefwo-176818959720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4191000"/>
            <a:ext cx="152400" cy="152400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4800600" y="4152900"/>
            <a:ext cx="21396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Offsites and conferences</a:t>
            </a:r>
            <a:endParaRPr lang="en-US" sz="1200" dirty="0"/>
          </a:p>
        </p:txBody>
      </p:sp>
      <p:sp>
        <p:nvSpPr>
          <p:cNvPr id="29" name="Text 17"/>
          <p:cNvSpPr/>
          <p:nvPr/>
        </p:nvSpPr>
        <p:spPr>
          <a:xfrm>
            <a:off x="4572000" y="4533900"/>
            <a:ext cx="3048000" cy="6096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Shape 18"/>
          <p:cNvSpPr/>
          <p:nvPr/>
        </p:nvSpPr>
        <p:spPr>
          <a:xfrm>
            <a:off x="4591050" y="4533900"/>
            <a:ext cx="0" cy="609600"/>
          </a:xfrm>
          <a:prstGeom prst="line">
            <a:avLst/>
          </a:prstGeom>
          <a:noFill/>
          <a:ln w="38100">
            <a:solidFill>
              <a:srgbClr val="60A5FA"/>
            </a:solidFill>
            <a:prstDash val="solid"/>
          </a:ln>
        </p:spPr>
      </p:sp>
      <p:sp>
        <p:nvSpPr>
          <p:cNvPr id="31" name="Text 19"/>
          <p:cNvSpPr/>
          <p:nvPr/>
        </p:nvSpPr>
        <p:spPr>
          <a:xfrm>
            <a:off x="4862513" y="4648200"/>
            <a:ext cx="264318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Flawless execution for 500+ leading companies</a:t>
            </a:r>
            <a:endParaRPr lang="en-US" sz="1050" dirty="0"/>
          </a:p>
        </p:txBody>
      </p:sp>
      <p:pic>
        <p:nvPicPr>
          <p:cNvPr id="32" name="Image 10" descr="/var/folders/1y/yzhkrds14j1gm67qjvlds8tm7vvy2b/T/icon-icon-3qjzahsrm-176818959730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4676775"/>
            <a:ext cx="100013" cy="133350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8077200" y="1714500"/>
            <a:ext cx="3505200" cy="3657600"/>
          </a:xfrm>
          <a:prstGeom prst="roundRect">
            <a:avLst>
              <a:gd name="adj" fmla="val 217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Shape 21"/>
          <p:cNvSpPr/>
          <p:nvPr/>
        </p:nvSpPr>
        <p:spPr>
          <a:xfrm>
            <a:off x="8077200" y="1733550"/>
            <a:ext cx="35052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35" name="Image 11" descr="/var/folders/1y/yzhkrds14j1gm67qjvlds8tm7vvy2b/T/icon-icon-nfg3j4slm-176818959734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5800" y="2000250"/>
            <a:ext cx="357188" cy="285750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8777288" y="2000250"/>
            <a:ext cx="180536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Travelers</a:t>
            </a:r>
            <a:endParaRPr lang="en-US" sz="1800" dirty="0"/>
          </a:p>
        </p:txBody>
      </p:sp>
      <p:pic>
        <p:nvPicPr>
          <p:cNvPr id="37" name="Image 12" descr="/var/folders/1y/yzhkrds14j1gm67qjvlds8tm7vvy2b/T/icon-icon-wsdc8x0fs-176818959738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5800" y="2514600"/>
            <a:ext cx="152400" cy="152400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8534400" y="2476500"/>
            <a:ext cx="26746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All-inclusive holiday packages</a:t>
            </a:r>
            <a:endParaRPr lang="en-US" sz="1200" dirty="0"/>
          </a:p>
        </p:txBody>
      </p:sp>
      <p:pic>
        <p:nvPicPr>
          <p:cNvPr id="39" name="Image 13" descr="/var/folders/1y/yzhkrds14j1gm67qjvlds8tm7vvy2b/T/icon-icon-28f90a0t4-176818959743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800" y="2857500"/>
            <a:ext cx="152400" cy="152400"/>
          </a:xfrm>
          <a:prstGeom prst="rect">
            <a:avLst/>
          </a:prstGeom>
        </p:spPr>
      </p:pic>
      <p:sp>
        <p:nvSpPr>
          <p:cNvPr id="40" name="Text 24"/>
          <p:cNvSpPr/>
          <p:nvPr/>
        </p:nvSpPr>
        <p:spPr>
          <a:xfrm>
            <a:off x="8534400" y="2819400"/>
            <a:ext cx="18516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Value-driven pricing</a:t>
            </a:r>
            <a:endParaRPr lang="en-US" sz="1200" dirty="0"/>
          </a:p>
        </p:txBody>
      </p:sp>
      <p:pic>
        <p:nvPicPr>
          <p:cNvPr id="41" name="Image 14" descr="/var/folders/1y/yzhkrds14j1gm67qjvlds8tm7vvy2b/T/icon-icon-r3req7nvo-176818959747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3200400"/>
            <a:ext cx="152400" cy="152400"/>
          </a:xfrm>
          <a:prstGeom prst="rect">
            <a:avLst/>
          </a:prstGeom>
        </p:spPr>
      </p:pic>
      <p:sp>
        <p:nvSpPr>
          <p:cNvPr id="42" name="Text 25"/>
          <p:cNvSpPr/>
          <p:nvPr/>
        </p:nvSpPr>
        <p:spPr>
          <a:xfrm>
            <a:off x="8534400" y="3162300"/>
            <a:ext cx="2008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 Indian meals</a:t>
            </a:r>
            <a:endParaRPr lang="en-US" sz="1200" dirty="0"/>
          </a:p>
        </p:txBody>
      </p:sp>
      <p:sp>
        <p:nvSpPr>
          <p:cNvPr id="43" name="Text 26"/>
          <p:cNvSpPr/>
          <p:nvPr/>
        </p:nvSpPr>
        <p:spPr>
          <a:xfrm>
            <a:off x="8305800" y="3543300"/>
            <a:ext cx="3048000" cy="6096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4" name="Shape 27"/>
          <p:cNvSpPr/>
          <p:nvPr/>
        </p:nvSpPr>
        <p:spPr>
          <a:xfrm>
            <a:off x="8324850" y="3543300"/>
            <a:ext cx="0" cy="609600"/>
          </a:xfrm>
          <a:prstGeom prst="line">
            <a:avLst/>
          </a:prstGeom>
          <a:noFill/>
          <a:ln w="38100">
            <a:solidFill>
              <a:srgbClr val="60A5FA"/>
            </a:solidFill>
            <a:prstDash val="solid"/>
          </a:ln>
        </p:spPr>
      </p:sp>
      <p:sp>
        <p:nvSpPr>
          <p:cNvPr id="45" name="Text 28"/>
          <p:cNvSpPr/>
          <p:nvPr/>
        </p:nvSpPr>
        <p:spPr>
          <a:xfrm>
            <a:off x="8596313" y="3657600"/>
            <a:ext cx="264318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Worry-free travel with premium hotels and flights</a:t>
            </a:r>
            <a:endParaRPr lang="en-US" sz="1050" dirty="0"/>
          </a:p>
        </p:txBody>
      </p:sp>
      <p:pic>
        <p:nvPicPr>
          <p:cNvPr id="46" name="Image 15" descr="/var/folders/1y/yzhkrds14j1gm67qjvlds8tm7vvy2b/T/icon-icon-7mu3j382g-176818959754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58200" y="3686175"/>
            <a:ext cx="100013" cy="133350"/>
          </a:xfrm>
          <a:prstGeom prst="rect">
            <a:avLst/>
          </a:prstGeom>
        </p:spPr>
      </p:pic>
      <p:sp>
        <p:nvSpPr>
          <p:cNvPr id="47" name="Text 29"/>
          <p:cNvSpPr/>
          <p:nvPr/>
        </p:nvSpPr>
        <p:spPr>
          <a:xfrm>
            <a:off x="11683008" y="6400800"/>
            <a:ext cx="384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7/12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80772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uh0y0lu2n-176818960039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52500"/>
            <a:ext cx="450354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2354" y="609600"/>
            <a:ext cx="10370046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Partnership: Our B2B &amp; Corporate Ecosystem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6002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 Dook Travels, we believe in building win-win partnerships that drive growth for both parties. Our integrated ecosystem provides comprehensive support for travel agents and tailored solutions for corporate clients.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362200"/>
            <a:ext cx="5334000" cy="4610100"/>
          </a:xfrm>
          <a:prstGeom prst="roundRect">
            <a:avLst>
              <a:gd name="adj" fmla="val 165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200150" y="2590800"/>
            <a:ext cx="494157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Empowering Our Agent Network</a:t>
            </a:r>
            <a:endParaRPr lang="en-US" sz="1800" dirty="0"/>
          </a:p>
        </p:txBody>
      </p:sp>
      <p:pic>
        <p:nvPicPr>
          <p:cNvPr id="8" name="Image 1" descr="/var/folders/1y/yzhkrds14j1gm67qjvlds8tm7vvy2b/T/icon-icon-s3edpo1tf-176818960049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8900"/>
            <a:ext cx="285750" cy="2286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8200" y="30480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857250" y="30480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1" name="Image 2" descr="/var/folders/1y/yzhkrds14j1gm67qjvlds8tm7vvy2b/T/icon-bg-icon-p4f8k1vkt-1768189600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200400"/>
            <a:ext cx="476250" cy="4762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57350" y="3200400"/>
            <a:ext cx="41212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B2B Portal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1657350" y="3467100"/>
            <a:ext cx="3905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Instantly book flights, hotels, meals, and tours with live inventory and dynamic pricing.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838200" y="42291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0"/>
          <p:cNvSpPr/>
          <p:nvPr/>
        </p:nvSpPr>
        <p:spPr>
          <a:xfrm>
            <a:off x="857250" y="42291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6" name="Image 3" descr="/var/folders/1y/yzhkrds14j1gm67qjvlds8tm7vvy2b/T/icon-bg-icon-o2n8rvhiz-176818960058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381500"/>
            <a:ext cx="476250" cy="4762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57350" y="4381500"/>
            <a:ext cx="41384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Support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1657350" y="4648200"/>
            <a:ext cx="3905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dedicated account manager for training, support, and query resolution.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838200" y="54102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4"/>
          <p:cNvSpPr/>
          <p:nvPr/>
        </p:nvSpPr>
        <p:spPr>
          <a:xfrm>
            <a:off x="857250" y="54102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21" name="Image 4" descr="/var/folders/1y/yzhkrds14j1gm67qjvlds8tm7vvy2b/T/icon-bg-icon-wsw2xhn0e-176818960062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5562600"/>
            <a:ext cx="476250" cy="4762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657350" y="5562600"/>
            <a:ext cx="41795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Best-in-Market Value</a:t>
            </a:r>
            <a:endParaRPr lang="en-US" sz="1200" dirty="0"/>
          </a:p>
        </p:txBody>
      </p:sp>
      <p:sp>
        <p:nvSpPr>
          <p:cNvPr id="23" name="Text 16"/>
          <p:cNvSpPr/>
          <p:nvPr/>
        </p:nvSpPr>
        <p:spPr>
          <a:xfrm>
            <a:off x="1657350" y="5829300"/>
            <a:ext cx="3905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Unbeatable rates and commissions that help you grow your business.</a:t>
            </a:r>
            <a:endParaRPr lang="en-US" sz="1200" dirty="0"/>
          </a:p>
        </p:txBody>
      </p:sp>
      <p:sp>
        <p:nvSpPr>
          <p:cNvPr id="24" name="Text 17"/>
          <p:cNvSpPr/>
          <p:nvPr/>
        </p:nvSpPr>
        <p:spPr>
          <a:xfrm>
            <a:off x="6248400" y="2362200"/>
            <a:ext cx="5334000" cy="4610100"/>
          </a:xfrm>
          <a:prstGeom prst="roundRect">
            <a:avLst>
              <a:gd name="adj" fmla="val 165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18"/>
          <p:cNvSpPr/>
          <p:nvPr/>
        </p:nvSpPr>
        <p:spPr>
          <a:xfrm>
            <a:off x="6724650" y="2590800"/>
            <a:ext cx="46291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Trusted Choice for Corporate Travel</a:t>
            </a:r>
            <a:endParaRPr lang="en-US" sz="1800" dirty="0"/>
          </a:p>
        </p:txBody>
      </p:sp>
      <p:pic>
        <p:nvPicPr>
          <p:cNvPr id="26" name="Image 5" descr="/var/folders/1y/yzhkrds14j1gm67qjvlds8tm7vvy2b/T/icon-icon-lpbrnmx2y-176818960072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781300"/>
            <a:ext cx="171450" cy="2286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477000" y="33528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8" name="Shape 20"/>
          <p:cNvSpPr/>
          <p:nvPr/>
        </p:nvSpPr>
        <p:spPr>
          <a:xfrm>
            <a:off x="6496050" y="33528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29" name="Image 6" descr="/var/folders/1y/yzhkrds14j1gm67qjvlds8tm7vvy2b/T/icon-bg-icon-av12feb12-176818960076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0" y="3505200"/>
            <a:ext cx="476250" cy="47625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7296150" y="3505200"/>
            <a:ext cx="4141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Tailored MICE Solutions</a:t>
            </a:r>
            <a:endParaRPr lang="en-US" sz="1200" dirty="0"/>
          </a:p>
        </p:txBody>
      </p:sp>
      <p:sp>
        <p:nvSpPr>
          <p:cNvPr id="31" name="Text 22"/>
          <p:cNvSpPr/>
          <p:nvPr/>
        </p:nvSpPr>
        <p:spPr>
          <a:xfrm>
            <a:off x="7296150" y="3771900"/>
            <a:ext cx="3905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MICE solutions tailored to your company's objectives and budget.</a:t>
            </a:r>
            <a:endParaRPr lang="en-US" sz="1200" dirty="0"/>
          </a:p>
        </p:txBody>
      </p:sp>
      <p:sp>
        <p:nvSpPr>
          <p:cNvPr id="32" name="Text 23"/>
          <p:cNvSpPr/>
          <p:nvPr/>
        </p:nvSpPr>
        <p:spPr>
          <a:xfrm>
            <a:off x="6477000" y="45339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Shape 24"/>
          <p:cNvSpPr/>
          <p:nvPr/>
        </p:nvSpPr>
        <p:spPr>
          <a:xfrm>
            <a:off x="6496050" y="45339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34" name="Image 7" descr="/var/folders/1y/yzhkrds14j1gm67qjvlds8tm7vvy2b/T/icon-bg-icon-rwa4edwt8-176818960081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0" y="4686300"/>
            <a:ext cx="476250" cy="4762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7296150" y="4686300"/>
            <a:ext cx="41521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Large-Scale Events</a:t>
            </a:r>
            <a:endParaRPr lang="en-US" sz="1200" dirty="0"/>
          </a:p>
        </p:txBody>
      </p:sp>
      <p:sp>
        <p:nvSpPr>
          <p:cNvPr id="36" name="Text 26"/>
          <p:cNvSpPr/>
          <p:nvPr/>
        </p:nvSpPr>
        <p:spPr>
          <a:xfrm>
            <a:off x="7296150" y="4953000"/>
            <a:ext cx="3905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Expertise in handling incentive tours, conferences, and company offsites with precision and creativity.</a:t>
            </a:r>
            <a:endParaRPr lang="en-US" sz="1200" dirty="0"/>
          </a:p>
        </p:txBody>
      </p:sp>
      <p:sp>
        <p:nvSpPr>
          <p:cNvPr id="37" name="Text 27"/>
          <p:cNvSpPr/>
          <p:nvPr/>
        </p:nvSpPr>
        <p:spPr>
          <a:xfrm>
            <a:off x="6477000" y="57150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8" name="Shape 28"/>
          <p:cNvSpPr/>
          <p:nvPr/>
        </p:nvSpPr>
        <p:spPr>
          <a:xfrm>
            <a:off x="6496050" y="57150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39" name="Image 8" descr="/var/folders/1y/yzhkrds14j1gm67qjvlds8tm7vvy2b/T/icon-bg-icon-x8xva6r1q-176818960087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7500" y="5867400"/>
            <a:ext cx="476250" cy="476250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7296150" y="5867400"/>
            <a:ext cx="41932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Global Coordination</a:t>
            </a:r>
            <a:endParaRPr lang="en-US" sz="1200" dirty="0"/>
          </a:p>
        </p:txBody>
      </p:sp>
      <p:sp>
        <p:nvSpPr>
          <p:cNvPr id="41" name="Text 30"/>
          <p:cNvSpPr/>
          <p:nvPr/>
        </p:nvSpPr>
        <p:spPr>
          <a:xfrm>
            <a:off x="7296150" y="6134100"/>
            <a:ext cx="3905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single, reliable point of contact for seamless global coordination of all your travel needs.</a:t>
            </a:r>
            <a:endParaRPr lang="en-US" sz="1200" dirty="0"/>
          </a:p>
        </p:txBody>
      </p:sp>
      <p:sp>
        <p:nvSpPr>
          <p:cNvPr id="42" name="Text 31"/>
          <p:cNvSpPr/>
          <p:nvPr/>
        </p:nvSpPr>
        <p:spPr>
          <a:xfrm>
            <a:off x="4009132" y="7200900"/>
            <a:ext cx="75732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We Succeed When Our Partners Succeed </a:t>
            </a:r>
            <a:endParaRPr lang="en-US" sz="1500" dirty="0"/>
          </a:p>
        </p:txBody>
      </p:sp>
      <p:pic>
        <p:nvPicPr>
          <p:cNvPr id="43" name="Image 9" descr="/var/folders/1y/yzhkrds14j1gm67qjvlds8tm7vvy2b/T/icon-icon-x5rr4btf8-176818960104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6720" y="7239000"/>
            <a:ext cx="214313" cy="190500"/>
          </a:xfrm>
          <a:prstGeom prst="rect">
            <a:avLst/>
          </a:prstGeom>
        </p:spPr>
      </p:pic>
      <p:pic>
        <p:nvPicPr>
          <p:cNvPr id="44" name="Image 10" descr="/var/folders/1y/yzhkrds14j1gm67qjvlds8tm7vvy2b/T/icon-icon-smw7uiqq8-176818960108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0968" y="7239000"/>
            <a:ext cx="214313" cy="190500"/>
          </a:xfrm>
          <a:prstGeom prst="rect">
            <a:avLst/>
          </a:prstGeom>
        </p:spPr>
      </p:pic>
      <p:sp>
        <p:nvSpPr>
          <p:cNvPr id="45" name="Text 32"/>
          <p:cNvSpPr/>
          <p:nvPr/>
        </p:nvSpPr>
        <p:spPr>
          <a:xfrm>
            <a:off x="11669018" y="7620000"/>
            <a:ext cx="384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8/12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92467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0h6vpls22-176818960394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743277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Dook Difference: A Clear Comparison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192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settle for a follower? Partner with the undisputed market leader. Dook Travels stands apart with unique advantages that others simply cannot match.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1981200"/>
            <a:ext cx="10972800" cy="3267075"/>
          </a:xfrm>
          <a:prstGeom prst="roundRect">
            <a:avLst>
              <a:gd name="adj" fmla="val 233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09600" y="1981200"/>
            <a:ext cx="3657600" cy="461963"/>
          </a:xfrm>
          <a:prstGeom prst="rect">
            <a:avLst/>
          </a:prstGeom>
          <a:solidFill>
            <a:srgbClr val="F8F9FA"/>
          </a:solidFill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8423" y="1981200"/>
            <a:ext cx="2206377" cy="461963"/>
          </a:xfrm>
          <a:prstGeom prst="rect">
            <a:avLst/>
          </a:prstGeom>
          <a:solidFill>
            <a:srgbClr val="F8F9FA"/>
          </a:solidFill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657463" y="2095500"/>
            <a:ext cx="217589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</a:t>
            </a:r>
            <a:endParaRPr lang="en-US" sz="1200" dirty="0"/>
          </a:p>
        </p:txBody>
      </p:sp>
      <p:pic>
        <p:nvPicPr>
          <p:cNvPr id="10" name="Image 1" descr="/var/folders/1y/yzhkrds14j1gm67qjvlds8tm7vvy2b/T/icon-icon-unheuz5be-17681896040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773" y="2133600"/>
            <a:ext cx="171450" cy="1524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924800" y="1981200"/>
            <a:ext cx="3657600" cy="461963"/>
          </a:xfrm>
          <a:prstGeom prst="rect">
            <a:avLst/>
          </a:prstGeom>
          <a:solidFill>
            <a:srgbClr val="F8F9FA"/>
          </a:solidFill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 DMCs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369963" y="2443163"/>
            <a:ext cx="2897237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Own Indian Restaurants in CIS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1215658" y="2562225"/>
            <a:ext cx="30534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Own Indian Restaurants in CIS</a:t>
            </a:r>
            <a:endParaRPr lang="en-US" sz="1200" dirty="0"/>
          </a:p>
        </p:txBody>
      </p:sp>
      <p:pic>
        <p:nvPicPr>
          <p:cNvPr id="14" name="Image 2" descr="/var/folders/1y/yzhkrds14j1gm67qjvlds8tm7vvy2b/T/icon-icon-ba5jsmu25-176818960420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13" y="2600325"/>
            <a:ext cx="133350" cy="1524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034088" y="2443163"/>
            <a:ext cx="1890713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16" name="Image 3" descr="/var/folders/1y/yzhkrds14j1gm67qjvlds8tm7vvy2b/T/icon-icon-jt69o5g5e-176818960428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8" y="2590800"/>
            <a:ext cx="152400" cy="1524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416802" y="2443163"/>
            <a:ext cx="2165598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/ Rarely</a:t>
            </a:r>
            <a:endParaRPr lang="en-US" sz="1200" dirty="0"/>
          </a:p>
        </p:txBody>
      </p:sp>
      <p:pic>
        <p:nvPicPr>
          <p:cNvPr id="18" name="Image 4" descr="/var/folders/1y/yzhkrds14j1gm67qjvlds8tm7vvy2b/T/icon-icon-07mxjavr6-176818960435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302" y="2590800"/>
            <a:ext cx="152400" cy="1524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598414" y="2909888"/>
            <a:ext cx="2668786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Pioneer in Indian Market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1469827" y="3028950"/>
            <a:ext cx="27735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Pioneer in Indian Market</a:t>
            </a:r>
            <a:endParaRPr lang="en-US" sz="1200" dirty="0"/>
          </a:p>
        </p:txBody>
      </p:sp>
      <p:pic>
        <p:nvPicPr>
          <p:cNvPr id="21" name="Image 5" descr="/var/folders/1y/yzhkrds14j1gm67qjvlds8tm7vvy2b/T/icon-icon-x9qj8qiq6-176818960447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814" y="3067050"/>
            <a:ext cx="152400" cy="1524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752951" y="2909888"/>
            <a:ext cx="2171849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Since 2010</a:t>
            </a:r>
            <a:endParaRPr lang="en-US" sz="1200" dirty="0"/>
          </a:p>
        </p:txBody>
      </p:sp>
      <p:pic>
        <p:nvPicPr>
          <p:cNvPr id="23" name="Image 6" descr="/var/folders/1y/yzhkrds14j1gm67qjvlds8tm7vvy2b/T/icon-icon-akk90bijj-176818960455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451" y="3057525"/>
            <a:ext cx="152400" cy="1524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9504015" y="2909888"/>
            <a:ext cx="2078385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Follower</a:t>
            </a:r>
            <a:endParaRPr lang="en-US" sz="1200" dirty="0"/>
          </a:p>
        </p:txBody>
      </p:sp>
      <p:pic>
        <p:nvPicPr>
          <p:cNvPr id="25" name="Image 7" descr="/var/folders/1y/yzhkrds14j1gm67qjvlds8tm7vvy2b/T/icon-icon-spc6jl88q-176818960464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3515" y="3057525"/>
            <a:ext cx="152400" cy="15240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1221135" y="3376613"/>
            <a:ext cx="3046065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Comprehensive B2B Tech Platform</a:t>
            </a:r>
            <a:endParaRPr lang="en-US" sz="1200" dirty="0"/>
          </a:p>
        </p:txBody>
      </p:sp>
      <p:sp>
        <p:nvSpPr>
          <p:cNvPr id="27" name="Text 17"/>
          <p:cNvSpPr/>
          <p:nvPr/>
        </p:nvSpPr>
        <p:spPr>
          <a:xfrm>
            <a:off x="1056543" y="3495675"/>
            <a:ext cx="32228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Comprehensive B2B Tech Platform</a:t>
            </a:r>
            <a:endParaRPr lang="en-US" sz="1200" dirty="0"/>
          </a:p>
        </p:txBody>
      </p:sp>
      <p:pic>
        <p:nvPicPr>
          <p:cNvPr id="28" name="Image 8" descr="/var/folders/1y/yzhkrds14j1gm67qjvlds8tm7vvy2b/T/icon-icon-j12hl2jia-176818960476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435" y="3533775"/>
            <a:ext cx="190500" cy="152400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6034088" y="3376613"/>
            <a:ext cx="1890713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30" name="Image 9" descr="/var/folders/1y/yzhkrds14j1gm67qjvlds8tm7vvy2b/T/icon-icon-ofu49fw76-176818960485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3588" y="3524250"/>
            <a:ext cx="152400" cy="152400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9262765" y="3376613"/>
            <a:ext cx="2319635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/ None</a:t>
            </a:r>
            <a:endParaRPr lang="en-US" sz="1200" dirty="0"/>
          </a:p>
        </p:txBody>
      </p:sp>
      <p:pic>
        <p:nvPicPr>
          <p:cNvPr id="32" name="Image 10" descr="/var/folders/1y/yzhkrds14j1gm67qjvlds8tm7vvy2b/T/icon-icon-qgujiu634-176818960493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2265" y="3524250"/>
            <a:ext cx="152400" cy="152400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1307902" y="3843338"/>
            <a:ext cx="2959298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Specialized Indian Market Focus</a:t>
            </a:r>
            <a:endParaRPr lang="en-US" sz="1200" dirty="0"/>
          </a:p>
        </p:txBody>
      </p:sp>
      <p:sp>
        <p:nvSpPr>
          <p:cNvPr id="34" name="Text 21"/>
          <p:cNvSpPr/>
          <p:nvPr/>
        </p:nvSpPr>
        <p:spPr>
          <a:xfrm>
            <a:off x="1143310" y="3962400"/>
            <a:ext cx="31360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Specialized Indian Market Focus</a:t>
            </a:r>
            <a:endParaRPr lang="en-US" sz="1200" dirty="0"/>
          </a:p>
        </p:txBody>
      </p:sp>
      <p:pic>
        <p:nvPicPr>
          <p:cNvPr id="35" name="Image 11" descr="/var/folders/1y/yzhkrds14j1gm67qjvlds8tm7vvy2b/T/icon-icon-2lpwzuj1y-176818960506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302" y="4000500"/>
            <a:ext cx="152400" cy="152400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5781229" y="3843338"/>
            <a:ext cx="2143571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DNA</a:t>
            </a:r>
            <a:endParaRPr lang="en-US" sz="1200" dirty="0"/>
          </a:p>
        </p:txBody>
      </p:sp>
      <p:pic>
        <p:nvPicPr>
          <p:cNvPr id="37" name="Image 12" descr="/var/folders/1y/yzhkrds14j1gm67qjvlds8tm7vvy2b/T/icon-icon-dt4sflj49-176818960514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0729" y="3990975"/>
            <a:ext cx="152400" cy="152400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9533334" y="3843338"/>
            <a:ext cx="2049066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General</a:t>
            </a:r>
            <a:endParaRPr lang="en-US" sz="1200" dirty="0"/>
          </a:p>
        </p:txBody>
      </p:sp>
      <p:pic>
        <p:nvPicPr>
          <p:cNvPr id="39" name="Image 13" descr="/var/folders/1y/yzhkrds14j1gm67qjvlds8tm7vvy2b/T/icon-icon-3u8b51t7w-176818960522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42834" y="3990975"/>
            <a:ext cx="152400" cy="152400"/>
          </a:xfrm>
          <a:prstGeom prst="rect">
            <a:avLst/>
          </a:prstGeom>
        </p:spPr>
      </p:pic>
      <p:sp>
        <p:nvSpPr>
          <p:cNvPr id="40" name="Text 24"/>
          <p:cNvSpPr/>
          <p:nvPr/>
        </p:nvSpPr>
        <p:spPr>
          <a:xfrm>
            <a:off x="1208336" y="4310063"/>
            <a:ext cx="3058864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On-Ground Offices in 9+ Countries</a:t>
            </a:r>
            <a:endParaRPr lang="en-US" sz="1200" dirty="0"/>
          </a:p>
        </p:txBody>
      </p:sp>
      <p:sp>
        <p:nvSpPr>
          <p:cNvPr id="41" name="Text 25"/>
          <p:cNvSpPr/>
          <p:nvPr/>
        </p:nvSpPr>
        <p:spPr>
          <a:xfrm>
            <a:off x="1033457" y="4429125"/>
            <a:ext cx="32562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On-Ground Offices in 9+ Countries</a:t>
            </a:r>
            <a:endParaRPr lang="en-US" sz="1200" dirty="0"/>
          </a:p>
        </p:txBody>
      </p:sp>
      <p:pic>
        <p:nvPicPr>
          <p:cNvPr id="42" name="Image 14" descr="/var/folders/1y/yzhkrds14j1gm67qjvlds8tm7vvy2b/T/icon-icon-l2im4pkc8-176818960535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7836" y="4467225"/>
            <a:ext cx="114300" cy="152400"/>
          </a:xfrm>
          <a:prstGeom prst="rect">
            <a:avLst/>
          </a:prstGeom>
        </p:spPr>
      </p:pic>
      <p:sp>
        <p:nvSpPr>
          <p:cNvPr id="43" name="Text 26"/>
          <p:cNvSpPr/>
          <p:nvPr/>
        </p:nvSpPr>
        <p:spPr>
          <a:xfrm>
            <a:off x="6034088" y="4310063"/>
            <a:ext cx="1890713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44" name="Image 15" descr="/var/folders/1y/yzhkrds14j1gm67qjvlds8tm7vvy2b/T/icon-icon-5ao31fx1n-176818960543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3588" y="4457700"/>
            <a:ext cx="152400" cy="152400"/>
          </a:xfrm>
          <a:prstGeom prst="rect">
            <a:avLst/>
          </a:prstGeom>
        </p:spPr>
      </p:pic>
      <p:sp>
        <p:nvSpPr>
          <p:cNvPr id="45" name="Text 27"/>
          <p:cNvSpPr/>
          <p:nvPr/>
        </p:nvSpPr>
        <p:spPr>
          <a:xfrm>
            <a:off x="9163943" y="4310063"/>
            <a:ext cx="2418457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Presence</a:t>
            </a:r>
            <a:endParaRPr lang="en-US" sz="1200" dirty="0"/>
          </a:p>
        </p:txBody>
      </p:sp>
      <p:pic>
        <p:nvPicPr>
          <p:cNvPr id="46" name="Image 16" descr="/var/folders/1y/yzhkrds14j1gm67qjvlds8tm7vvy2b/T/icon-icon-sj4d9nmtg-176818960551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3443" y="4457700"/>
            <a:ext cx="152400" cy="152400"/>
          </a:xfrm>
          <a:prstGeom prst="rect">
            <a:avLst/>
          </a:prstGeom>
        </p:spPr>
      </p:pic>
      <p:sp>
        <p:nvSpPr>
          <p:cNvPr id="47" name="Text 28"/>
          <p:cNvSpPr/>
          <p:nvPr/>
        </p:nvSpPr>
        <p:spPr>
          <a:xfrm>
            <a:off x="1221284" y="4776788"/>
            <a:ext cx="3045916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Proven MICE &amp; Corporate Expertise</a:t>
            </a:r>
            <a:endParaRPr lang="en-US" sz="1200" dirty="0"/>
          </a:p>
        </p:txBody>
      </p:sp>
      <p:sp>
        <p:nvSpPr>
          <p:cNvPr id="48" name="Text 29"/>
          <p:cNvSpPr/>
          <p:nvPr/>
        </p:nvSpPr>
        <p:spPr>
          <a:xfrm>
            <a:off x="1046405" y="4895850"/>
            <a:ext cx="32432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Proven MICE &amp; Corporate Expertise</a:t>
            </a:r>
            <a:endParaRPr lang="en-US" sz="1200" dirty="0"/>
          </a:p>
        </p:txBody>
      </p:sp>
      <p:pic>
        <p:nvPicPr>
          <p:cNvPr id="49" name="Image 17" descr="/var/folders/1y/yzhkrds14j1gm67qjvlds8tm7vvy2b/T/icon-icon-6z9xo644l-176818960564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4584" y="4933950"/>
            <a:ext cx="190500" cy="152400"/>
          </a:xfrm>
          <a:prstGeom prst="rect">
            <a:avLst/>
          </a:prstGeom>
        </p:spPr>
      </p:pic>
      <p:sp>
        <p:nvSpPr>
          <p:cNvPr id="50" name="Text 30"/>
          <p:cNvSpPr/>
          <p:nvPr/>
        </p:nvSpPr>
        <p:spPr>
          <a:xfrm>
            <a:off x="6034088" y="4776788"/>
            <a:ext cx="1890713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51" name="Image 18" descr="/var/folders/1y/yzhkrds14j1gm67qjvlds8tm7vvy2b/T/icon-icon-31wr1m6ph-1768189605728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3588" y="4924425"/>
            <a:ext cx="152400" cy="152400"/>
          </a:xfrm>
          <a:prstGeom prst="rect">
            <a:avLst/>
          </a:prstGeom>
        </p:spPr>
      </p:pic>
      <p:sp>
        <p:nvSpPr>
          <p:cNvPr id="52" name="Text 31"/>
          <p:cNvSpPr/>
          <p:nvPr/>
        </p:nvSpPr>
        <p:spPr>
          <a:xfrm>
            <a:off x="9521130" y="4776788"/>
            <a:ext cx="2061270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sz="1200" dirty="0"/>
          </a:p>
        </p:txBody>
      </p:sp>
      <p:pic>
        <p:nvPicPr>
          <p:cNvPr id="53" name="Image 19" descr="/var/folders/1y/yzhkrds14j1gm67qjvlds8tm7vvy2b/T/icon-icon-w62qqrl3v-176818960581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30630" y="4924425"/>
            <a:ext cx="152400" cy="152400"/>
          </a:xfrm>
          <a:prstGeom prst="rect">
            <a:avLst/>
          </a:prstGeom>
        </p:spPr>
      </p:pic>
      <p:sp>
        <p:nvSpPr>
          <p:cNvPr id="54" name="Text 32"/>
          <p:cNvSpPr/>
          <p:nvPr/>
        </p:nvSpPr>
        <p:spPr>
          <a:xfrm>
            <a:off x="609600" y="5476875"/>
            <a:ext cx="10972800" cy="838200"/>
          </a:xfrm>
          <a:prstGeom prst="roundRect">
            <a:avLst>
              <a:gd name="adj" fmla="val 9091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5" name="Shape 33"/>
          <p:cNvSpPr/>
          <p:nvPr/>
        </p:nvSpPr>
        <p:spPr>
          <a:xfrm>
            <a:off x="628650" y="5476875"/>
            <a:ext cx="0" cy="838200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</p:sp>
      <p:sp>
        <p:nvSpPr>
          <p:cNvPr id="56" name="Text 34"/>
          <p:cNvSpPr/>
          <p:nvPr/>
        </p:nvSpPr>
        <p:spPr>
          <a:xfrm>
            <a:off x="1004887" y="5629275"/>
            <a:ext cx="1042511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choice is clear: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When you partner with Dook Travels, you gain advantages that simply aren't available elsewhere in the market.</a:t>
            </a:r>
            <a:endParaRPr lang="en-US" sz="1350" dirty="0"/>
          </a:p>
        </p:txBody>
      </p:sp>
      <p:pic>
        <p:nvPicPr>
          <p:cNvPr id="57" name="Image 20" descr="/var/folders/1y/yzhkrds14j1gm67qjvlds8tm7vvy2b/T/icon-icon-od7ewpwc6-176818960589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0100" y="5667375"/>
            <a:ext cx="128588" cy="171450"/>
          </a:xfrm>
          <a:prstGeom prst="rect">
            <a:avLst/>
          </a:prstGeom>
        </p:spPr>
      </p:pic>
      <p:sp>
        <p:nvSpPr>
          <p:cNvPr id="58" name="Text 35"/>
          <p:cNvSpPr/>
          <p:nvPr/>
        </p:nvSpPr>
        <p:spPr>
          <a:xfrm>
            <a:off x="11676459" y="6467475"/>
            <a:ext cx="384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9/12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2026-01-12T03:46:56Z</dcterms:created>
  <dcterms:modified xsi:type="dcterms:W3CDTF">2026-01-12T03:46:56Z</dcterms:modified>
</cp:coreProperties>
</file>